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9" r:id="rId13"/>
    <p:sldId id="310" r:id="rId14"/>
    <p:sldId id="312" r:id="rId15"/>
    <p:sldId id="313" r:id="rId16"/>
    <p:sldId id="314" r:id="rId17"/>
    <p:sldId id="315" r:id="rId18"/>
    <p:sldId id="316" r:id="rId19"/>
    <p:sldId id="31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9978" autoAdjust="0"/>
    <p:restoredTop sz="94619" autoAdjust="0"/>
  </p:normalViewPr>
  <p:slideViewPr>
    <p:cSldViewPr snapToGrid="0">
      <p:cViewPr varScale="1">
        <p:scale>
          <a:sx n="92" d="100"/>
          <a:sy n="92" d="100"/>
        </p:scale>
        <p:origin x="-110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pPr/>
              <a:t>7/30/2021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pPr/>
              <a:t>7/30/2021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pPr/>
              <a:t>7/30/2021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pPr/>
              <a:t>7/30/2021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pPr/>
              <a:t>7/30/2021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pPr/>
              <a:t>7/30/2021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pPr/>
              <a:t>7/30/2021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pPr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pPr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pPr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2FDF0794-1B86-42B2-B8C7-F60123E638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=""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20" y="-12683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C5373426-E26E-431D-959C-5DB96C0B62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319167" cy="2635370"/>
          </a:xfrm>
        </p:spPr>
        <p:txBody>
          <a:bodyPr anchor="b">
            <a:normAutofit fontScale="90000"/>
          </a:bodyPr>
          <a:lstStyle/>
          <a:p>
            <a:r>
              <a:rPr lang="en-US" sz="4400" dirty="0"/>
              <a:t>Group 2</a:t>
            </a:r>
            <a:br>
              <a:rPr lang="en-US" sz="4400" dirty="0"/>
            </a:b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>Insurance Cost  </a:t>
            </a:r>
            <a:br>
              <a:rPr lang="en-US" sz="4400" dirty="0"/>
            </a:br>
            <a:r>
              <a:rPr lang="en-US" sz="4400" dirty="0"/>
              <a:t>Prediction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Autofit/>
          </a:bodyPr>
          <a:lstStyle/>
          <a:p>
            <a:pPr algn="r"/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YENIMETLA VENKATA Krishna chaitanya</a:t>
            </a:r>
          </a:p>
          <a:p>
            <a:pPr algn="r"/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Rahul r</a:t>
            </a:r>
          </a:p>
          <a:p>
            <a:pPr algn="r"/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YANDRAPU ANDREA </a:t>
            </a:r>
            <a:r>
              <a:rPr lang="en-US" sz="9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CHAMIlI</a:t>
            </a:r>
            <a:r>
              <a:rPr 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VARSHA</a:t>
            </a:r>
          </a:p>
          <a:p>
            <a:pPr>
              <a:lnSpc>
                <a:spcPct val="100000"/>
              </a:lnSpc>
            </a:pPr>
            <a:endParaRPr lang="en-US" sz="9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96D07482-83A3-4451-943C-B469610829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DC90921-9082-491B-940E-827D679F34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=""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7FE6578-F3BA-4D8F-9C88-7116950678FE}"/>
              </a:ext>
            </a:extLst>
          </p:cNvPr>
          <p:cNvSpPr txBox="1"/>
          <p:nvPr/>
        </p:nvSpPr>
        <p:spPr>
          <a:xfrm>
            <a:off x="788565" y="352338"/>
            <a:ext cx="108050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Step 4: Predictions from our Model</a:t>
            </a:r>
          </a:p>
          <a:p>
            <a:endParaRPr lang="en-US" b="1" dirty="0">
              <a:solidFill>
                <a:srgbClr val="292929"/>
              </a:solidFill>
              <a:latin typeface="charter"/>
            </a:endParaRPr>
          </a:p>
          <a:p>
            <a:endParaRPr lang="en-US" b="1" dirty="0">
              <a:solidFill>
                <a:srgbClr val="292929"/>
              </a:solidFill>
              <a:latin typeface="charter"/>
            </a:endParaRPr>
          </a:p>
          <a:p>
            <a:endParaRPr lang="en-US" b="1" dirty="0">
              <a:solidFill>
                <a:srgbClr val="292929"/>
              </a:solidFill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Here we pass ‘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X_test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’ to our model to predict the ‘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y_test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’</a:t>
            </a:r>
          </a:p>
          <a:p>
            <a:endParaRPr lang="en-US" dirty="0">
              <a:solidFill>
                <a:srgbClr val="292929"/>
              </a:solidFill>
              <a:latin typeface="charter"/>
            </a:endParaRPr>
          </a:p>
          <a:p>
            <a:endParaRPr lang="en-US" b="1" dirty="0">
              <a:solidFill>
                <a:srgbClr val="292929"/>
              </a:solidFill>
              <a:latin typeface="charter"/>
            </a:endParaRPr>
          </a:p>
          <a:p>
            <a:endParaRPr lang="en-US" b="1" dirty="0">
              <a:solidFill>
                <a:srgbClr val="292929"/>
              </a:solidFill>
              <a:latin typeface="charter"/>
            </a:endParaRPr>
          </a:p>
          <a:p>
            <a:endParaRPr lang="en-US" b="1" dirty="0">
              <a:solidFill>
                <a:srgbClr val="292929"/>
              </a:solidFill>
              <a:latin typeface="charter"/>
            </a:endParaRPr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Step 5: Comparing the results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Let’s compare these ‘prediction’ results with actual results 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by  plotting a graph </a:t>
            </a:r>
          </a:p>
          <a:p>
            <a:pPr algn="l"/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endParaRPr lang="en-US" b="1" dirty="0">
              <a:solidFill>
                <a:srgbClr val="292929"/>
              </a:solidFill>
              <a:latin typeface="charter"/>
            </a:endParaRPr>
          </a:p>
          <a:p>
            <a:endParaRPr lang="en-US" b="1" dirty="0">
              <a:solidFill>
                <a:srgbClr val="292929"/>
              </a:solidFill>
              <a:latin typeface="charter"/>
            </a:endParaRPr>
          </a:p>
          <a:p>
            <a:endParaRPr lang="en-US" b="1" dirty="0">
              <a:solidFill>
                <a:srgbClr val="292929"/>
              </a:solidFill>
              <a:latin typeface="charter"/>
            </a:endParaRPr>
          </a:p>
          <a:p>
            <a:endParaRPr lang="en-US" b="1" dirty="0">
              <a:solidFill>
                <a:srgbClr val="292929"/>
              </a:solidFill>
              <a:latin typeface="charter"/>
            </a:endParaRPr>
          </a:p>
          <a:p>
            <a:endParaRPr lang="en-US" b="1" dirty="0">
              <a:solidFill>
                <a:srgbClr val="292929"/>
              </a:solidFill>
              <a:latin typeface="charter"/>
            </a:endParaRPr>
          </a:p>
          <a:p>
            <a:endParaRPr lang="en-US" b="1" dirty="0">
              <a:solidFill>
                <a:srgbClr val="292929"/>
              </a:solidFill>
              <a:latin typeface="charter"/>
            </a:endParaRPr>
          </a:p>
          <a:p>
            <a:endParaRPr lang="en-US" b="1" dirty="0">
              <a:solidFill>
                <a:srgbClr val="292929"/>
              </a:solidFill>
              <a:latin typeface="charter"/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="" xmlns:a16="http://schemas.microsoft.com/office/drawing/2014/main" id="{08CB41D7-0D5D-4D93-AFD9-CAB7D910E5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9" t="43058" r="64908" b="51192"/>
          <a:stretch/>
        </p:blipFill>
        <p:spPr>
          <a:xfrm>
            <a:off x="1694574" y="880844"/>
            <a:ext cx="4658592" cy="48656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="" xmlns:a16="http://schemas.microsoft.com/office/drawing/2014/main" id="{0DDB1F6C-80F5-482A-822B-514741895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9" t="64000" r="52085" b="24297"/>
          <a:stretch/>
        </p:blipFill>
        <p:spPr>
          <a:xfrm>
            <a:off x="1111541" y="1895912"/>
            <a:ext cx="5384800" cy="802640"/>
          </a:xfrm>
          <a:prstGeom prst="rect">
            <a:avLst/>
          </a:prstGeom>
        </p:spPr>
      </p:pic>
      <p:pic>
        <p:nvPicPr>
          <p:cNvPr id="12" name="Picture 11" descr="Graphical user interface, application, Word&#10;&#10;Description automatically generated">
            <a:extLst>
              <a:ext uri="{FF2B5EF4-FFF2-40B4-BE49-F238E27FC236}">
                <a16:creationId xmlns="" xmlns:a16="http://schemas.microsoft.com/office/drawing/2014/main" id="{82DCCFF6-DF8A-4705-980C-9EDBFC6EF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197" t="28540" r="4909" b="59755"/>
          <a:stretch/>
        </p:blipFill>
        <p:spPr>
          <a:xfrm>
            <a:off x="1111541" y="4159449"/>
            <a:ext cx="5006748" cy="1066892"/>
          </a:xfrm>
          <a:prstGeom prst="rect">
            <a:avLst/>
          </a:prstGeom>
        </p:spPr>
      </p:pic>
      <p:pic>
        <p:nvPicPr>
          <p:cNvPr id="14" name="Picture 13" descr="Graphical user interface, application, Word&#10;&#10;Description automatically generated">
            <a:extLst>
              <a:ext uri="{FF2B5EF4-FFF2-40B4-BE49-F238E27FC236}">
                <a16:creationId xmlns="" xmlns:a16="http://schemas.microsoft.com/office/drawing/2014/main" id="{6FD37B95-6515-4807-BFF1-1BE086F3D6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36" t="42447" r="5872" b="19388"/>
          <a:stretch/>
        </p:blipFill>
        <p:spPr>
          <a:xfrm>
            <a:off x="6979641" y="2838996"/>
            <a:ext cx="4286774" cy="32073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2501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68A70D-F39B-490D-BEA5-184740A3E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336" y="328547"/>
            <a:ext cx="10058400" cy="1450757"/>
          </a:xfrm>
        </p:spPr>
        <p:txBody>
          <a:bodyPr>
            <a:normAutofit fontScale="90000"/>
          </a:bodyPr>
          <a:lstStyle/>
          <a:p>
            <a:pPr algn="ctr"/>
            <a:r>
              <a:rPr lang="en-IN" i="0" dirty="0">
                <a:solidFill>
                  <a:srgbClr val="212121"/>
                </a:solidFill>
                <a:effectLst/>
              </a:rPr>
              <a:t/>
            </a:r>
            <a:br>
              <a:rPr lang="en-IN" i="0" dirty="0">
                <a:solidFill>
                  <a:srgbClr val="212121"/>
                </a:solidFill>
                <a:effectLst/>
              </a:rPr>
            </a:br>
            <a:r>
              <a:rPr lang="en-IN" i="0" dirty="0">
                <a:solidFill>
                  <a:srgbClr val="212121"/>
                </a:solidFill>
                <a:effectLst/>
              </a:rPr>
              <a:t/>
            </a:r>
            <a:br>
              <a:rPr lang="en-IN" i="0" dirty="0">
                <a:solidFill>
                  <a:srgbClr val="212121"/>
                </a:solidFill>
                <a:effectLst/>
              </a:rPr>
            </a:br>
            <a:r>
              <a:rPr lang="en-IN" i="0" dirty="0">
                <a:solidFill>
                  <a:srgbClr val="212121"/>
                </a:solidFill>
                <a:effectLst/>
              </a:rPr>
              <a:t/>
            </a:r>
            <a:br>
              <a:rPr lang="en-IN" i="0" dirty="0">
                <a:solidFill>
                  <a:srgbClr val="212121"/>
                </a:solidFill>
                <a:effectLst/>
              </a:rPr>
            </a:br>
            <a:r>
              <a:rPr lang="en-IN" i="0" dirty="0">
                <a:solidFill>
                  <a:srgbClr val="212121"/>
                </a:solidFill>
                <a:effectLst/>
              </a:rPr>
              <a:t>Random Forest Regressor</a:t>
            </a:r>
            <a:r>
              <a:rPr lang="en-IN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/>
            </a:r>
            <a:br>
              <a:rPr lang="en-IN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C53D85C-DB95-4333-A853-407CFA8A4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18407"/>
            <a:ext cx="10058400" cy="43674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Random forest builds hundreds of decision tress and select those ones with best accuracy.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5" name="Picture 4" descr="A picture containing text, screenshot, indoor&#10;&#10;Description automatically generated">
            <a:extLst>
              <a:ext uri="{FF2B5EF4-FFF2-40B4-BE49-F238E27FC236}">
                <a16:creationId xmlns="" xmlns:a16="http://schemas.microsoft.com/office/drawing/2014/main" id="{502100EC-3331-483B-8175-FC51C0936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1" t="27155" r="56307" b="6422"/>
          <a:stretch/>
        </p:blipFill>
        <p:spPr>
          <a:xfrm>
            <a:off x="3481433" y="2197917"/>
            <a:ext cx="4413302" cy="40964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9240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="" xmlns:a16="http://schemas.microsoft.com/office/drawing/2014/main" id="{0A913F90-4522-4E66-98B7-DC02FD8BBE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169C3BE-A6B3-4164-94C3-CC94C16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 fontScale="90000"/>
          </a:bodyPr>
          <a:lstStyle/>
          <a:p>
            <a:pPr algn="ctr"/>
            <a:r>
              <a:rPr lang="en-IN" sz="1500" b="0" i="0" dirty="0">
                <a:effectLst/>
              </a:rPr>
              <a:t/>
            </a:r>
            <a:br>
              <a:rPr lang="en-IN" sz="1500" b="0" i="0" dirty="0">
                <a:effectLst/>
              </a:rPr>
            </a:br>
            <a:r>
              <a:rPr lang="en-IN" sz="1500" b="0" i="0" dirty="0">
                <a:effectLst/>
              </a:rPr>
              <a:t/>
            </a:r>
            <a:br>
              <a:rPr lang="en-IN" sz="1500" b="0" i="0" dirty="0">
                <a:effectLst/>
              </a:rPr>
            </a:br>
            <a:r>
              <a:rPr lang="en-IN" sz="1500" b="0" i="0" dirty="0">
                <a:effectLst/>
              </a:rPr>
              <a:t/>
            </a:r>
            <a:br>
              <a:rPr lang="en-IN" sz="1500" b="0" i="0" dirty="0">
                <a:effectLst/>
              </a:rPr>
            </a:br>
            <a:r>
              <a:rPr lang="en-IN" sz="4000" b="0" i="0" dirty="0">
                <a:effectLst/>
              </a:rPr>
              <a:t/>
            </a:r>
            <a:br>
              <a:rPr lang="en-IN" sz="4000" b="0" i="0" dirty="0">
                <a:effectLst/>
              </a:rPr>
            </a:br>
            <a:r>
              <a:rPr lang="en-IN" sz="4000" b="0" i="0" dirty="0">
                <a:effectLst/>
              </a:rPr>
              <a:t>PCA (Principal Component Analysis)</a:t>
            </a:r>
            <a:r>
              <a:rPr lang="en-IN" sz="1500" b="0" i="0" dirty="0">
                <a:effectLst/>
              </a:rPr>
              <a:t/>
            </a:r>
            <a:br>
              <a:rPr lang="en-IN" sz="1500" b="0" i="0" dirty="0">
                <a:effectLst/>
              </a:rPr>
            </a:br>
            <a:endParaRPr lang="en-IN" sz="15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6B55B8CC-0F92-4837-A535-00875F255E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2E6E4D5-2A57-4DC8-BCA2-E55FB2228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111744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>
                <a:latin typeface="charter"/>
              </a:rPr>
              <a:t>W</a:t>
            </a:r>
            <a:r>
              <a:rPr lang="en-US" b="0" i="0">
                <a:effectLst/>
                <a:latin typeface="charter"/>
              </a:rPr>
              <a:t>e can study the cumulative explained variance ratio of these features to understand which features explain the most variance in the data.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="" xmlns:a16="http://schemas.microsoft.com/office/drawing/2014/main" id="{7D40FA3A-C325-4522-B094-6D68866FA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9" t="32293" r="67867" b="39083"/>
          <a:stretch/>
        </p:blipFill>
        <p:spPr>
          <a:xfrm>
            <a:off x="5055324" y="3596483"/>
            <a:ext cx="3162015" cy="2162909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="" xmlns:a16="http://schemas.microsoft.com/office/drawing/2014/main" id="{531E70B7-1465-4803-8D2D-6BF730489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6" t="46239" r="54931" b="21589"/>
          <a:stretch/>
        </p:blipFill>
        <p:spPr>
          <a:xfrm>
            <a:off x="1193531" y="3025374"/>
            <a:ext cx="3955935" cy="2495704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="" xmlns:a16="http://schemas.microsoft.com/office/drawing/2014/main" id="{CA06A274-A345-448D-B21D-AC3907763A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3" t="62962" r="67583" b="14372"/>
          <a:stretch/>
        </p:blipFill>
        <p:spPr>
          <a:xfrm>
            <a:off x="8064777" y="3733102"/>
            <a:ext cx="3162018" cy="178797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6344C6FC-AA4A-4CB4-835E-C976EBC08E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="" xmlns:p14="http://schemas.microsoft.com/office/powerpoint/2010/main" val="100763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17250E7-9613-44F8-A778-199E6BF95F1A}"/>
              </a:ext>
            </a:extLst>
          </p:cNvPr>
          <p:cNvSpPr txBox="1"/>
          <p:nvPr/>
        </p:nvSpPr>
        <p:spPr>
          <a:xfrm>
            <a:off x="1275126" y="382598"/>
            <a:ext cx="4999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+mj-lt"/>
              </a:rPr>
              <a:t>MLR AND RFR WITH PCA</a:t>
            </a:r>
            <a:endParaRPr lang="en-IN" sz="2400" u="sng" dirty="0">
              <a:latin typeface="+mj-lt"/>
            </a:endParaRP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="" xmlns:a16="http://schemas.microsoft.com/office/drawing/2014/main" id="{22A440C3-609A-40E3-9044-B16AF75A68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3" t="24220" r="58990" b="5138"/>
          <a:stretch/>
        </p:blipFill>
        <p:spPr>
          <a:xfrm>
            <a:off x="2817815" y="1045328"/>
            <a:ext cx="4747052" cy="50861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4465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9D75697-9440-4BE8-A993-38056B1547FB}"/>
              </a:ext>
            </a:extLst>
          </p:cNvPr>
          <p:cNvSpPr txBox="1"/>
          <p:nvPr/>
        </p:nvSpPr>
        <p:spPr>
          <a:xfrm>
            <a:off x="310392" y="427839"/>
            <a:ext cx="9018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	</a:t>
            </a:r>
            <a:r>
              <a:rPr lang="en-US" sz="4000" u="sng" dirty="0">
                <a:latin typeface="+mj-lt"/>
              </a:rPr>
              <a:t>FEATURES IMPORTANCE</a:t>
            </a:r>
            <a:endParaRPr lang="en-IN" sz="4000" u="sng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C184F46-2268-473B-B79C-B668300C25CB}"/>
              </a:ext>
            </a:extLst>
          </p:cNvPr>
          <p:cNvSpPr txBox="1"/>
          <p:nvPr/>
        </p:nvSpPr>
        <p:spPr>
          <a:xfrm>
            <a:off x="1115736" y="1350627"/>
            <a:ext cx="9764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Feature importance scores play an important role in a predictive</a:t>
            </a:r>
            <a:endParaRPr lang="en-IN" dirty="0"/>
          </a:p>
        </p:txBody>
      </p: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="" xmlns:a16="http://schemas.microsoft.com/office/drawing/2014/main" id="{B20E61FA-8164-45B8-9D2E-8779F55C82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6" t="29685" r="52807" b="12201"/>
          <a:stretch/>
        </p:blipFill>
        <p:spPr>
          <a:xfrm>
            <a:off x="491546" y="1863306"/>
            <a:ext cx="5443427" cy="3985404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="" xmlns:a16="http://schemas.microsoft.com/office/drawing/2014/main" id="{D8E3DA6A-0DA4-4CC8-90BC-5E9B7F50FE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0" t="57484" r="70990" b="12627"/>
          <a:stretch/>
        </p:blipFill>
        <p:spPr>
          <a:xfrm>
            <a:off x="6366295" y="1934861"/>
            <a:ext cx="4976496" cy="357251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1350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B22A80-D90E-4EFA-95CB-FB00CFFA5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90527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3615EA2-59D4-4362-AFB9-711EA8046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i="0" dirty="0">
                <a:effectLst/>
                <a:latin typeface="Inter"/>
              </a:rPr>
              <a:t>  </a:t>
            </a:r>
            <a:r>
              <a:rPr lang="en-US" b="1" i="0" dirty="0">
                <a:solidFill>
                  <a:schemeClr val="tx1"/>
                </a:solidFill>
                <a:effectLst/>
                <a:latin typeface="Inter"/>
              </a:rPr>
              <a:t>Smoking</a:t>
            </a:r>
            <a:r>
              <a:rPr lang="en-US" b="0" i="0" dirty="0">
                <a:solidFill>
                  <a:schemeClr val="tx1"/>
                </a:solidFill>
                <a:effectLst/>
                <a:latin typeface="Inter"/>
              </a:rPr>
              <a:t> is the greatest factor that affects medical cost charges, then it's </a:t>
            </a:r>
            <a:r>
              <a:rPr lang="en-US" b="1" i="0" dirty="0" err="1">
                <a:solidFill>
                  <a:schemeClr val="tx1"/>
                </a:solidFill>
                <a:effectLst/>
                <a:latin typeface="Inter"/>
              </a:rPr>
              <a:t>bmi</a:t>
            </a:r>
            <a:r>
              <a:rPr lang="en-US" b="0" i="0" dirty="0">
                <a:solidFill>
                  <a:schemeClr val="tx1"/>
                </a:solidFill>
                <a:effectLst/>
                <a:latin typeface="Inter"/>
              </a:rPr>
              <a:t> and </a:t>
            </a:r>
            <a:r>
              <a:rPr lang="en-US" b="1" i="0" dirty="0">
                <a:solidFill>
                  <a:schemeClr val="tx1"/>
                </a:solidFill>
                <a:effectLst/>
                <a:latin typeface="Inter"/>
              </a:rPr>
              <a:t>age</a:t>
            </a:r>
            <a:r>
              <a:rPr lang="en-US" b="0" i="0" dirty="0">
                <a:solidFill>
                  <a:schemeClr val="tx1"/>
                </a:solidFill>
                <a:effectLst/>
                <a:latin typeface="Inter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The best approach to the Random Forest  Regressor model with an MAE value of 3930.33, RMSE value of 5643.21and R -squared value of 0.8. </a:t>
            </a:r>
          </a:p>
          <a:p>
            <a:pPr marL="0" indent="0">
              <a:buNone/>
            </a:pPr>
            <a:r>
              <a:rPr lang="en-IN" sz="1800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Result </a:t>
            </a:r>
            <a:endParaRPr lang="en-IN" u="sng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="" xmlns:a16="http://schemas.microsoft.com/office/drawing/2014/main" id="{27BDE4D9-215A-4858-86FD-26D6B5441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2" t="26300" r="56101" b="10458"/>
          <a:stretch/>
        </p:blipFill>
        <p:spPr>
          <a:xfrm>
            <a:off x="2080470" y="3429000"/>
            <a:ext cx="3095538" cy="28784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2459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6">
            <a:extLst>
              <a:ext uri="{FF2B5EF4-FFF2-40B4-BE49-F238E27FC236}">
                <a16:creationId xmlns="" xmlns:a16="http://schemas.microsoft.com/office/drawing/2014/main" id="{39E3965E-AC41-4711-9D10-E25ABB132D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1F5DC8C3-BA5F-4EED-BB9A-A14272BD82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B601567C-4815-45C4-A8C8-DEF236232A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45C2410-2D3F-4C8D-B4F8-E46DDFF9B5FB}"/>
              </a:ext>
            </a:extLst>
          </p:cNvPr>
          <p:cNvSpPr txBox="1"/>
          <p:nvPr/>
        </p:nvSpPr>
        <p:spPr>
          <a:xfrm>
            <a:off x="1096963" y="758826"/>
            <a:ext cx="10058400" cy="40623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9D2BBCA2-F039-47DF-B36F-39D7E7CC009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131458" y="5063468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277711D3-2534-4918-8661-020829D713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="" xmlns:p14="http://schemas.microsoft.com/office/powerpoint/2010/main" val="288394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CD1F35-6F09-4E83-9B2E-2F3EE623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33BE68-53D9-49EA-92F5-81EB5F3B4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Objective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Dataset  Description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Descriptive Analysis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Handling Missing</a:t>
            </a:r>
            <a:r>
              <a:rPr lang="en-IN" dirty="0"/>
              <a:t> Values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Data Analysis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 Modelling Techniques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 Features Importance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 Conclusion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057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6DD185-FBD2-4147-B336-5078442A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0B7F5CE-0341-4AC5-9A16-82D1BAA71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08201"/>
            <a:ext cx="10412415" cy="376089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6400" dirty="0"/>
              <a:t>  </a:t>
            </a:r>
            <a:r>
              <a:rPr lang="en-US" sz="6400" dirty="0" smtClean="0">
                <a:solidFill>
                  <a:schemeClr val="tx1"/>
                </a:solidFill>
                <a:latin typeface="charter"/>
              </a:rPr>
              <a:t>Our </a:t>
            </a:r>
            <a:r>
              <a:rPr lang="en-US" sz="6400" dirty="0">
                <a:solidFill>
                  <a:schemeClr val="tx1"/>
                </a:solidFill>
                <a:latin typeface="charter"/>
              </a:rPr>
              <a:t>main objective is </a:t>
            </a:r>
            <a:r>
              <a:rPr lang="en-US" sz="6400" dirty="0">
                <a:solidFill>
                  <a:schemeClr val="tx1"/>
                </a:solidFill>
                <a:effectLst/>
                <a:latin typeface="Inter"/>
              </a:rPr>
              <a:t>some factors that affect how much health insurance premiums cost.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64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6400" b="0" i="0" dirty="0">
                <a:solidFill>
                  <a:schemeClr val="tx1"/>
                </a:solidFill>
                <a:effectLst/>
                <a:latin typeface="charter"/>
              </a:rPr>
              <a:t> The basics of the linear regression model and applied it to predict charges and seen the correlation between predicted and actual results</a:t>
            </a:r>
            <a:r>
              <a:rPr lang="en-US" sz="6400" b="0" i="0" dirty="0" smtClean="0">
                <a:solidFill>
                  <a:schemeClr val="tx1"/>
                </a:solidFill>
                <a:effectLst/>
                <a:latin typeface="charter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6400" dirty="0" smtClean="0">
              <a:solidFill>
                <a:schemeClr val="tx1"/>
              </a:solidFill>
              <a:latin typeface="charter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6400" b="1" dirty="0" smtClean="0">
                <a:solidFill>
                  <a:schemeClr val="tx1"/>
                </a:solidFill>
              </a:rPr>
              <a:t> </a:t>
            </a:r>
            <a:r>
              <a:rPr lang="en-US" sz="6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Random Forest Regression  provides higher accuracy through cross validation. Random forest classifier will handle the missing values and maintain the accuracy of a large proportion of data.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6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6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Correlation and Mutual information between single variables and the target are often used as Ranking-Criteria of variables(features importance)</a:t>
            </a:r>
            <a:endParaRPr lang="en-US" sz="6400" i="0" dirty="0"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indent="0" algn="l">
              <a:buNone/>
            </a:pPr>
            <a:endParaRPr lang="en-US" dirty="0">
              <a:effectLst/>
              <a:latin typeface="Inter"/>
            </a:endParaRPr>
          </a:p>
          <a:p>
            <a:pPr algn="l">
              <a:buFont typeface="Wingdings" panose="05000000000000000000" pitchFamily="2" charset="2"/>
              <a:buChar char="v"/>
            </a:pPr>
            <a:endParaRPr lang="en-US" dirty="0">
              <a:latin typeface="Inter"/>
            </a:endParaRPr>
          </a:p>
          <a:p>
            <a:pPr marL="0" indent="0" algn="l">
              <a:buNone/>
            </a:pPr>
            <a:endParaRPr lang="en-US" dirty="0">
              <a:effectLst/>
              <a:latin typeface="Inter"/>
            </a:endParaRPr>
          </a:p>
          <a:p>
            <a:r>
              <a:rPr lang="en-US" b="0" i="0" dirty="0">
                <a:effectLst/>
                <a:latin typeface="Inter"/>
              </a:rPr>
              <a:t/>
            </a:r>
            <a:br>
              <a:rPr lang="en-US" b="0" i="0" dirty="0">
                <a:effectLst/>
                <a:latin typeface="Inter"/>
              </a:rPr>
            </a:b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56906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C2D5CB-FAD7-482D-9FE3-74939CD7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 DESCRIPTION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27ABAAF-2B55-4DA4-8B44-31060B544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Insurance dataset consists of 1338 rows and 7 columns.</a:t>
            </a:r>
          </a:p>
          <a:p>
            <a:pPr marL="342900" lvl="0" indent="-342900" fontAlgn="base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age: age of primary beneficiary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fontAlgn="base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sex: insurance contractor gender, female, male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fontAlgn="base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bmi</a:t>
            </a:r>
            <a:r>
              <a:rPr lang="en-I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Body mass index, providing an understanding of body, weights that are relatively high or low   relative to height,</a:t>
            </a:r>
            <a:br>
              <a:rPr lang="en-I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I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objective index of body weight (kg / m ^ 2) using the ratio of height to weight, ideally 18.5 to 24.9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fontAlgn="base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children: Number of children covered by health insurance / Number of dependents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fontAlgn="base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smoker: Smoking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fontAlgn="base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region: the beneficiary's residential area in the US, northeast, southeast, southwest, northwest.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fontAlgn="base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charges: Individual medical costs billed by health insurance(</a:t>
            </a:r>
            <a:r>
              <a:rPr lang="en-IN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target – y)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53999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B0A563-DF4F-4879-9A2E-2022BA5BD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/>
              <a:t>DESCRIPTIVE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91A656A-CC6B-4526-B4E7-4D707E0C0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/>
              <a:t> Overview of the dataset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="" xmlns:a16="http://schemas.microsoft.com/office/drawing/2014/main" id="{9E70D3DB-D301-420C-B094-837BB222F8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0" t="38667" r="63750" b="28593"/>
          <a:stretch/>
        </p:blipFill>
        <p:spPr>
          <a:xfrm>
            <a:off x="2326640" y="2556265"/>
            <a:ext cx="6106160" cy="36870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1013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94C6E7-5528-44BA-94F3-949427C98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HANDLING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5BC548-C8AF-4108-9C19-13BA6CA01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No missing values in the dataset.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="" xmlns:a16="http://schemas.microsoft.com/office/drawing/2014/main" id="{1442535B-D8B8-4CBD-9891-FB8025394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3" t="50000" r="84667" b="32889"/>
          <a:stretch/>
        </p:blipFill>
        <p:spPr>
          <a:xfrm>
            <a:off x="2367280" y="2738119"/>
            <a:ext cx="3241040" cy="33724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8226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66A3C5-8499-48C2-B8B8-A7EFADD9C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838677A-067A-467D-A5D5-330FB5383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EDA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Barplot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Lmplot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Violinplot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Heatmap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Scatterplot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31744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494628-DD09-4FF9-8067-7DC9A5830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Modelling Techniques</a:t>
            </a:r>
            <a:br>
              <a:rPr lang="en-IN" dirty="0"/>
            </a:br>
            <a:r>
              <a:rPr lang="en-IN" dirty="0"/>
              <a:t>Multiple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FB4FE4C-11D5-4E2D-96F8-BB27A3530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Step 1: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First we will split our data into ‘X’ array that contains the features and a ‘y’ array with the target variable.</a:t>
            </a:r>
          </a:p>
          <a:p>
            <a:endParaRPr lang="en-US" dirty="0">
              <a:solidFill>
                <a:srgbClr val="292929"/>
              </a:solidFill>
              <a:latin typeface="charter"/>
            </a:endParaRPr>
          </a:p>
          <a:p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72AF6A3-E9D4-4A2D-BC50-D51D05A6A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2872105"/>
            <a:ext cx="8334375" cy="742950"/>
          </a:xfrm>
          <a:prstGeom prst="rect">
            <a:avLst/>
          </a:prstGeom>
        </p:spPr>
      </p:pic>
      <p:sp>
        <p:nvSpPr>
          <p:cNvPr id="9" name="Rectangle 11">
            <a:extLst>
              <a:ext uri="{FF2B5EF4-FFF2-40B4-BE49-F238E27FC236}">
                <a16:creationId xmlns="" xmlns:a16="http://schemas.microsoft.com/office/drawing/2014/main" id="{41765DDF-1A08-448B-9784-B08F3D726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89379"/>
            <a:ext cx="65" cy="635958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55488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="" xmlns:a16="http://schemas.microsoft.com/office/drawing/2014/main" id="{88540684-BD80-4DB3-B3ED-F74278B841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2" t="21371" r="50736" b="21886"/>
          <a:stretch/>
        </p:blipFill>
        <p:spPr>
          <a:xfrm>
            <a:off x="3469126" y="3615055"/>
            <a:ext cx="3993159" cy="27081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0117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97A5BC0-D4A9-4DA3-9F78-7B725EEF8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7" t="33955" r="56345" b="46766"/>
          <a:stretch/>
        </p:blipFill>
        <p:spPr>
          <a:xfrm>
            <a:off x="1381385" y="1840109"/>
            <a:ext cx="4714614" cy="1300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CD68BA0-0F47-4198-ABA5-092668A5DE34}"/>
              </a:ext>
            </a:extLst>
          </p:cNvPr>
          <p:cNvSpPr txBox="1"/>
          <p:nvPr/>
        </p:nvSpPr>
        <p:spPr>
          <a:xfrm>
            <a:off x="844491" y="360727"/>
            <a:ext cx="105030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Step 2: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Next we will split our dataset(insurance.csv) into a training set and a testing set. We will train our model on the training set and then use the test set to evaluate the model(Predict ‘y’ variable). 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Please note that we will also compare the testing set predicted results with actual results.</a:t>
            </a:r>
          </a:p>
          <a:p>
            <a:endParaRPr lang="en-US" i="1" dirty="0">
              <a:solidFill>
                <a:srgbClr val="292929"/>
              </a:solidFill>
              <a:latin typeface="charter"/>
            </a:endParaRPr>
          </a:p>
          <a:p>
            <a:r>
              <a:rPr lang="en-US" sz="1800" b="0" i="0" dirty="0">
                <a:solidFill>
                  <a:srgbClr val="292929"/>
                </a:solidFill>
                <a:effectLst/>
                <a:latin typeface="charter"/>
              </a:rPr>
              <a:t>First, we will import the required libraries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C755AA9-816B-4A74-A3CE-25B26303CF04}"/>
              </a:ext>
            </a:extLst>
          </p:cNvPr>
          <p:cNvSpPr txBox="1"/>
          <p:nvPr/>
        </p:nvSpPr>
        <p:spPr>
          <a:xfrm>
            <a:off x="844491" y="3296873"/>
            <a:ext cx="10296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Step 3: Train and Test the model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Now that we have a train and test datasets, we can evaluate the model using Linear regression as below</a:t>
            </a:r>
          </a:p>
          <a:p>
            <a:endParaRPr lang="en-IN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="" xmlns:a16="http://schemas.microsoft.com/office/drawing/2014/main" id="{2AF951D2-B64C-465C-937D-4016C5D51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1" t="44648" r="63119" b="38463"/>
          <a:stretch/>
        </p:blipFill>
        <p:spPr>
          <a:xfrm>
            <a:off x="1381385" y="4150168"/>
            <a:ext cx="4703510" cy="136139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7230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{E113F950-E4D0-4393-8311-63EB95EA3197}tf22712842_win32</Template>
  <TotalTime>1402</TotalTime>
  <Words>274</Words>
  <Application>Microsoft Office PowerPoint</Application>
  <PresentationFormat>Custom</PresentationFormat>
  <Paragraphs>86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1_RetrospectVTI</vt:lpstr>
      <vt:lpstr>Group 2  Insurance Cost   Prediction</vt:lpstr>
      <vt:lpstr>AGENDA</vt:lpstr>
      <vt:lpstr>OBJECTIVE</vt:lpstr>
      <vt:lpstr>DATASET DESCRIPTION</vt:lpstr>
      <vt:lpstr>DESCRIPTIVE ANALYSIS</vt:lpstr>
      <vt:lpstr>HANDLING MISSING VALUES</vt:lpstr>
      <vt:lpstr>DATA ANALYSIS</vt:lpstr>
      <vt:lpstr>Modelling Techniques Multiple Linear Regression</vt:lpstr>
      <vt:lpstr>Slide 9</vt:lpstr>
      <vt:lpstr>Slide 10</vt:lpstr>
      <vt:lpstr>   Random Forest Regressor </vt:lpstr>
      <vt:lpstr>    PCA (Principal Component Analysis) </vt:lpstr>
      <vt:lpstr>Slide 13</vt:lpstr>
      <vt:lpstr>Slide 14</vt:lpstr>
      <vt:lpstr>CONCLUSION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2  Insurance Cost   Prediction</dc:title>
  <dc:creator>Krishna Chaitanya</dc:creator>
  <cp:lastModifiedBy>krishna chaitanya</cp:lastModifiedBy>
  <cp:revision>3</cp:revision>
  <dcterms:created xsi:type="dcterms:W3CDTF">2021-07-29T16:40:30Z</dcterms:created>
  <dcterms:modified xsi:type="dcterms:W3CDTF">2021-07-30T16:13:17Z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